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9"/>
  </p:notesMasterIdLst>
  <p:sldIdLst>
    <p:sldId id="390" r:id="rId2"/>
    <p:sldId id="417" r:id="rId3"/>
    <p:sldId id="414" r:id="rId4"/>
    <p:sldId id="415" r:id="rId5"/>
    <p:sldId id="419" r:id="rId6"/>
    <p:sldId id="421" r:id="rId7"/>
    <p:sldId id="425" r:id="rId8"/>
    <p:sldId id="426" r:id="rId9"/>
    <p:sldId id="527" r:id="rId10"/>
    <p:sldId id="433" r:id="rId11"/>
    <p:sldId id="525" r:id="rId12"/>
    <p:sldId id="519" r:id="rId13"/>
    <p:sldId id="557" r:id="rId14"/>
    <p:sldId id="520" r:id="rId15"/>
    <p:sldId id="435" r:id="rId16"/>
    <p:sldId id="521" r:id="rId17"/>
    <p:sldId id="522" r:id="rId18"/>
    <p:sldId id="274" r:id="rId19"/>
    <p:sldId id="376" r:id="rId20"/>
    <p:sldId id="526" r:id="rId21"/>
    <p:sldId id="281" r:id="rId22"/>
    <p:sldId id="405" r:id="rId23"/>
    <p:sldId id="407" r:id="rId24"/>
    <p:sldId id="406" r:id="rId25"/>
    <p:sldId id="408" r:id="rId26"/>
    <p:sldId id="409" r:id="rId27"/>
    <p:sldId id="486" r:id="rId28"/>
    <p:sldId id="487" r:id="rId29"/>
    <p:sldId id="511" r:id="rId30"/>
    <p:sldId id="512" r:id="rId31"/>
    <p:sldId id="513" r:id="rId32"/>
    <p:sldId id="514" r:id="rId33"/>
    <p:sldId id="515" r:id="rId34"/>
    <p:sldId id="516" r:id="rId35"/>
    <p:sldId id="523" r:id="rId36"/>
    <p:sldId id="524" r:id="rId37"/>
    <p:sldId id="277" r:id="rId38"/>
  </p:sldIdLst>
  <p:sldSz cx="12192000" cy="6858000"/>
  <p:notesSz cx="6858000" cy="9144000"/>
  <p:embeddedFontLst>
    <p:embeddedFont>
      <p:font typeface="Andika" panose="02000000000000000000" pitchFamily="2" charset="0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B7C362-9121-44CD-85A8-C89E561F7450}" v="2" dt="2026-06-01T15:59:03.5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tableStyles" Target="tableStyles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1T15:59:10.114" v="3754"/>
      <pc:docMkLst>
        <pc:docMk/>
      </pc:docMkLst>
      <pc:sldChg chg="addAnim delAnim modAnim">
        <pc:chgData name="Glen Jones" userId="e846aaca-4b24-4b13-b0d0-f2308e16b284" providerId="ADAL" clId="{ED47ACC3-9597-4D89-A1DC-43CF280EF274}" dt="2026-06-01T15:59:10.114" v="3754"/>
        <pc:sldMkLst>
          <pc:docMk/>
          <pc:sldMk cId="578625206" sldId="376"/>
        </pc:sldMkLst>
      </pc:sldChg>
      <pc:sldChg chg="del">
        <pc:chgData name="Glen Jones" userId="e846aaca-4b24-4b13-b0d0-f2308e16b284" providerId="ADAL" clId="{ED47ACC3-9597-4D89-A1DC-43CF280EF274}" dt="2026-06-01T15:27:51.978" v="3746" actId="47"/>
        <pc:sldMkLst>
          <pc:docMk/>
          <pc:sldMk cId="2398761311" sldId="509"/>
        </pc:sldMkLst>
      </pc:sldChg>
      <pc:sldChg chg="modSp add mod">
        <pc:chgData name="Glen Jones" userId="e846aaca-4b24-4b13-b0d0-f2308e16b284" providerId="ADAL" clId="{ED47ACC3-9597-4D89-A1DC-43CF280EF274}" dt="2026-06-01T15:58:55.978" v="3751" actId="27636"/>
        <pc:sldMkLst>
          <pc:docMk/>
          <pc:sldMk cId="2012957621" sldId="557"/>
        </pc:sldMkLst>
        <pc:spChg chg="mod">
          <ac:chgData name="Glen Jones" userId="e846aaca-4b24-4b13-b0d0-f2308e16b284" providerId="ADAL" clId="{ED47ACC3-9597-4D89-A1DC-43CF280EF274}" dt="2026-06-01T15:58:55.978" v="3751" actId="27636"/>
          <ac:spMkLst>
            <pc:docMk/>
            <pc:sldMk cId="2012957621" sldId="557"/>
            <ac:spMk id="41" creationId="{77E87D30-B3D7-848E-67A8-C864380ACBB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 suffix –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ful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is not statutory in Year 2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38FDBA-E551-58CB-A7F2-0E577D04BB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CE7F62-3B79-B103-BD38-29D24D683B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7317F9-C55E-7762-9318-95A8A21ECD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478083-B4B1-BC2F-1971-D4536D0319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79216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8ECE9-59B7-B6FC-6C60-B5E4D0660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C3DEE1-51FB-F867-E1F6-85D14E9D2D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59047A-660C-30B5-F5EC-DDA271948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95F8E-A158-B2A8-A655-A5DF54F4F4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0878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957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vowel (or y)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FB8B66-B7C4-C935-164A-2ECD182E7EE5}"/>
              </a:ext>
            </a:extLst>
          </p:cNvPr>
          <p:cNvSpPr txBox="1">
            <a:spLocks/>
          </p:cNvSpPr>
          <p:nvPr/>
        </p:nvSpPr>
        <p:spPr>
          <a:xfrm>
            <a:off x="2413000" y="583990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shine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9952076-70A6-4372-87B0-EDE5E5BEF12C}"/>
              </a:ext>
            </a:extLst>
          </p:cNvPr>
          <p:cNvSpPr txBox="1">
            <a:spLocks/>
          </p:cNvSpPr>
          <p:nvPr/>
        </p:nvSpPr>
        <p:spPr>
          <a:xfrm>
            <a:off x="5711370" y="58103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E282AB8-07E1-09C1-B950-16838199B968}"/>
              </a:ext>
            </a:extLst>
          </p:cNvPr>
          <p:cNvSpPr txBox="1">
            <a:spLocks/>
          </p:cNvSpPr>
          <p:nvPr/>
        </p:nvSpPr>
        <p:spPr>
          <a:xfrm>
            <a:off x="9313528" y="581032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shiny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CF1616E8-C732-D9CD-CAFF-C5AF5A306213}"/>
              </a:ext>
            </a:extLst>
          </p:cNvPr>
          <p:cNvSpPr/>
          <p:nvPr/>
        </p:nvSpPr>
        <p:spPr>
          <a:xfrm>
            <a:off x="7893224" y="60463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A84F1E9C-1584-01B3-D341-42184966F20B}"/>
              </a:ext>
            </a:extLst>
          </p:cNvPr>
          <p:cNvSpPr/>
          <p:nvPr/>
        </p:nvSpPr>
        <p:spPr>
          <a:xfrm>
            <a:off x="5204827" y="599413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C4E7CFD0-B82F-5914-E7E5-30CEF3F5AC4D}"/>
              </a:ext>
            </a:extLst>
          </p:cNvPr>
          <p:cNvSpPr/>
          <p:nvPr/>
        </p:nvSpPr>
        <p:spPr>
          <a:xfrm>
            <a:off x="3850875" y="5763958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155864"/>
            <a:ext cx="11001157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935182" y="629664"/>
            <a:ext cx="9964882" cy="563231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suffix “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ful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” comes from very old English.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 meant “full of” or “having a lot of something”. </a:t>
            </a:r>
          </a:p>
          <a:p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Over time, full became shortened to –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ful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when it was added to the end of words.</a:t>
            </a:r>
          </a:p>
          <a:p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Indeed, even though –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ful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comes from ‘full’, 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never spelled “full” at the end of a word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1F54D-07F1-0941-F794-BB72DF94C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, background pattern&#10;&#10;Description automatically generated">
            <a:extLst>
              <a:ext uri="{FF2B5EF4-FFF2-40B4-BE49-F238E27FC236}">
                <a16:creationId xmlns:a16="http://schemas.microsoft.com/office/drawing/2014/main" id="{A45134FA-E7F3-BCF4-A864-F68775CB5A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55D79D-07FD-AB9D-C73F-5575C6ABE9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163909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Which of the 4 rules will apply </a:t>
            </a:r>
            <a:br>
              <a:rPr lang="en-GB" sz="4400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for the suffix -</a:t>
            </a:r>
            <a:r>
              <a:rPr lang="en-GB" sz="4400" i="1" dirty="0" err="1">
                <a:solidFill>
                  <a:schemeClr val="bg1">
                    <a:lumMod val="95000"/>
                  </a:schemeClr>
                </a:solidFill>
              </a:rPr>
              <a:t>ful</a:t>
            </a: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?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2AE41CD-5AB4-21EA-0867-F9F99BF687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73899A3-4994-8D9D-FE04-FC5CF28DEB0D}"/>
              </a:ext>
            </a:extLst>
          </p:cNvPr>
          <p:cNvSpPr txBox="1">
            <a:spLocks/>
          </p:cNvSpPr>
          <p:nvPr/>
        </p:nvSpPr>
        <p:spPr>
          <a:xfrm>
            <a:off x="908858" y="285970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CF601E6-2DAD-954D-64DE-19E8AE43944A}"/>
              </a:ext>
            </a:extLst>
          </p:cNvPr>
          <p:cNvSpPr txBox="1">
            <a:spLocks/>
          </p:cNvSpPr>
          <p:nvPr/>
        </p:nvSpPr>
        <p:spPr>
          <a:xfrm>
            <a:off x="908858" y="372382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612C51D-7915-C1A0-C18D-86C2D37F8238}"/>
              </a:ext>
            </a:extLst>
          </p:cNvPr>
          <p:cNvSpPr txBox="1">
            <a:spLocks/>
          </p:cNvSpPr>
          <p:nvPr/>
        </p:nvSpPr>
        <p:spPr>
          <a:xfrm>
            <a:off x="908858" y="202771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16A8AF3-C15D-D2EA-164B-90AC54FDD07F}"/>
              </a:ext>
            </a:extLst>
          </p:cNvPr>
          <p:cNvSpPr txBox="1">
            <a:spLocks/>
          </p:cNvSpPr>
          <p:nvPr/>
        </p:nvSpPr>
        <p:spPr>
          <a:xfrm>
            <a:off x="908858" y="458793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8986939-22E1-A9C4-9363-06C09C9EDD63}"/>
              </a:ext>
            </a:extLst>
          </p:cNvPr>
          <p:cNvSpPr txBox="1">
            <a:spLocks/>
          </p:cNvSpPr>
          <p:nvPr/>
        </p:nvSpPr>
        <p:spPr>
          <a:xfrm>
            <a:off x="8492490" y="2084722"/>
            <a:ext cx="3350746" cy="305877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Does the suffix –</a:t>
            </a:r>
            <a:r>
              <a:rPr lang="en-GB" sz="2400" i="1" dirty="0" err="1">
                <a:solidFill>
                  <a:schemeClr val="bg1">
                    <a:lumMod val="95000"/>
                  </a:schemeClr>
                </a:solidFill>
              </a:rPr>
              <a:t>ful</a:t>
            </a:r>
            <a:r>
              <a:rPr lang="en-GB" sz="2400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start with a vowel?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9" name="Multiplication Sign 8">
            <a:extLst>
              <a:ext uri="{FF2B5EF4-FFF2-40B4-BE49-F238E27FC236}">
                <a16:creationId xmlns:a16="http://schemas.microsoft.com/office/drawing/2014/main" id="{1083C72B-A489-0084-24AE-CC34C930A437}"/>
              </a:ext>
            </a:extLst>
          </p:cNvPr>
          <p:cNvSpPr/>
          <p:nvPr/>
        </p:nvSpPr>
        <p:spPr>
          <a:xfrm rot="5400000">
            <a:off x="3713034" y="2089897"/>
            <a:ext cx="1474470" cy="2209422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Multiplication Sign 9">
            <a:extLst>
              <a:ext uri="{FF2B5EF4-FFF2-40B4-BE49-F238E27FC236}">
                <a16:creationId xmlns:a16="http://schemas.microsoft.com/office/drawing/2014/main" id="{FDA7EC53-A47E-E3AD-8363-8FAEDC724A42}"/>
              </a:ext>
            </a:extLst>
          </p:cNvPr>
          <p:cNvSpPr/>
          <p:nvPr/>
        </p:nvSpPr>
        <p:spPr>
          <a:xfrm rot="5400000">
            <a:off x="3290290" y="3021442"/>
            <a:ext cx="1474470" cy="2209422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9111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helpful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hopeful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hope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hopeful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careful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thankful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thank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thank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thankful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useful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00EA12-6C67-0DEF-B92B-690375433DC2}"/>
              </a:ext>
            </a:extLst>
          </p:cNvPr>
          <p:cNvSpPr txBox="1">
            <a:spLocks/>
          </p:cNvSpPr>
          <p:nvPr/>
        </p:nvSpPr>
        <p:spPr>
          <a:xfrm>
            <a:off x="5728223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BF5AB9-62DC-0716-34B7-AAA4981AF077}"/>
              </a:ext>
            </a:extLst>
          </p:cNvPr>
          <p:cNvSpPr txBox="1">
            <a:spLocks/>
          </p:cNvSpPr>
          <p:nvPr/>
        </p:nvSpPr>
        <p:spPr>
          <a:xfrm>
            <a:off x="8285340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943224-687A-46AD-A73D-82C7E6B1895C}"/>
              </a:ext>
            </a:extLst>
          </p:cNvPr>
          <p:cNvSpPr/>
          <p:nvPr/>
        </p:nvSpPr>
        <p:spPr>
          <a:xfrm>
            <a:off x="7791199" y="445260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EEFD906-CD90-3829-6CB3-4A358EDDEF1B}"/>
              </a:ext>
            </a:extLst>
          </p:cNvPr>
          <p:cNvSpPr/>
          <p:nvPr/>
        </p:nvSpPr>
        <p:spPr>
          <a:xfrm>
            <a:off x="4258660" y="44133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A0A3BD8-C5D6-AE5C-E0F8-D16DE479AF5A}"/>
              </a:ext>
            </a:extLst>
          </p:cNvPr>
          <p:cNvSpPr txBox="1">
            <a:spLocks/>
          </p:cNvSpPr>
          <p:nvPr/>
        </p:nvSpPr>
        <p:spPr>
          <a:xfrm>
            <a:off x="5728223" y="52807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use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88A57D-30A0-F2FB-C1DC-A54997515A0D}"/>
              </a:ext>
            </a:extLst>
          </p:cNvPr>
          <p:cNvSpPr txBox="1">
            <a:spLocks/>
          </p:cNvSpPr>
          <p:nvPr/>
        </p:nvSpPr>
        <p:spPr>
          <a:xfrm>
            <a:off x="1795773" y="42471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useful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3532E3-1ABF-2D1F-1291-D52B7E1724F7}"/>
              </a:ext>
            </a:extLst>
          </p:cNvPr>
          <p:cNvSpPr txBox="1">
            <a:spLocks/>
          </p:cNvSpPr>
          <p:nvPr/>
        </p:nvSpPr>
        <p:spPr>
          <a:xfrm>
            <a:off x="8285341" y="52807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3B99A-0F7A-7D56-98B3-2A1854AEB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C97D9FD-D596-68E0-F43A-CF0A79910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5D8CC-FFDC-AFEE-E9E8-AF84640E9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7F6F9B-82F2-DC61-E52F-8B4A5139D358}"/>
              </a:ext>
            </a:extLst>
          </p:cNvPr>
          <p:cNvSpPr txBox="1"/>
          <p:nvPr/>
        </p:nvSpPr>
        <p:spPr>
          <a:xfrm>
            <a:off x="3022203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playful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59E1B9A-6FAA-C07B-6321-583CE9B67472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669FFAD-CFAE-433D-10C2-539DA69764F9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02FEF23-555A-C4E8-56DD-50179CE572A5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0DDD5BA-5102-04FE-5429-E05DC5D74FFA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playful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469C4ED-66C7-0F25-AA8A-E1E039D10FFC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CAD92C1E-6702-5F8B-5321-8B2F83BC0060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E41DFE6-A493-AB11-ED76-A003363DEF3B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F3A421C-C0B4-EB32-08B0-DFF79A7CD6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4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powerful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powerful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636985" y="115945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beauty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beautyful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beauty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beautiful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36835" y="143928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3960AE-D6BA-4EC7-B2D7-A82A27137C3E}"/>
              </a:ext>
            </a:extLst>
          </p:cNvPr>
          <p:cNvSpPr txBox="1"/>
          <p:nvPr/>
        </p:nvSpPr>
        <p:spPr>
          <a:xfrm>
            <a:off x="342900" y="5193506"/>
            <a:ext cx="115965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RULE 4: Y to I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(base ends in Y and suffix does NOT start with an I)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pain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painful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pain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painful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342899" y="126050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95A030-BFF0-A858-ADBC-19AA9F760E53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suffix.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colour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colorful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042DF8B-B1A2-0674-9ED1-9904600AEE5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colour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ECAB13-78F5-7A37-4D07-06CCFBDE5B3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63757FC-7FBC-164F-52CF-392CF291FAE2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EF6EA1-64DC-62FF-B81C-5C98777933B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colourful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BF9A255-4AB3-167F-CD8C-FB5D2F91DA0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624272" y="147109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F6C89E-6186-B5B0-793E-8A72224CD495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suffix.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helpfull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teachor</a:t>
            </a:r>
            <a:r>
              <a:rPr lang="en-GB" sz="3400" dirty="0">
                <a:solidFill>
                  <a:schemeClr val="bg1"/>
                </a:solidFill>
              </a:rPr>
              <a:t> gave </a:t>
            </a:r>
            <a:r>
              <a:rPr lang="en-GB" sz="3400" dirty="0" err="1">
                <a:solidFill>
                  <a:schemeClr val="bg1"/>
                </a:solidFill>
              </a:rPr>
              <a:t>usful</a:t>
            </a:r>
            <a:r>
              <a:rPr lang="en-GB" sz="3400" dirty="0">
                <a:solidFill>
                  <a:schemeClr val="bg1"/>
                </a:solidFill>
              </a:rPr>
              <a:t> advice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to the class.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helpful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teacher</a:t>
            </a:r>
            <a:r>
              <a:rPr lang="en-GB" sz="3400" dirty="0">
                <a:solidFill>
                  <a:schemeClr val="bg1"/>
                </a:solidFill>
              </a:rPr>
              <a:t> gave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useful</a:t>
            </a:r>
            <a:r>
              <a:rPr lang="en-GB" sz="3400" dirty="0">
                <a:solidFill>
                  <a:schemeClr val="bg1"/>
                </a:solidFill>
              </a:rPr>
              <a:t> advice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to the class.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helpful teacher gave useful advice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to the class.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playfull</a:t>
            </a:r>
            <a:r>
              <a:rPr lang="en-GB" sz="3400" dirty="0">
                <a:solidFill>
                  <a:schemeClr val="bg1"/>
                </a:solidFill>
              </a:rPr>
              <a:t> puppy nocked over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colorful</a:t>
            </a:r>
            <a:r>
              <a:rPr lang="en-GB" sz="3400" dirty="0">
                <a:solidFill>
                  <a:schemeClr val="bg1"/>
                </a:solidFill>
              </a:rPr>
              <a:t> blocks.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playful</a:t>
            </a:r>
            <a:r>
              <a:rPr lang="en-GB" sz="3400" dirty="0">
                <a:solidFill>
                  <a:schemeClr val="bg1"/>
                </a:solidFill>
              </a:rPr>
              <a:t> puppy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knocked</a:t>
            </a:r>
            <a:r>
              <a:rPr lang="en-GB" sz="3400" dirty="0">
                <a:solidFill>
                  <a:schemeClr val="bg1"/>
                </a:solidFill>
              </a:rPr>
              <a:t> over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colourful</a:t>
            </a:r>
            <a:r>
              <a:rPr lang="en-GB" sz="3400" dirty="0">
                <a:solidFill>
                  <a:schemeClr val="bg1"/>
                </a:solidFill>
              </a:rPr>
              <a:t> blocks.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playful puppy knocked over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colourful blocks.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8616" y="1992637"/>
            <a:ext cx="7459640" cy="319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helpful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hopeful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careful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thankful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beautiful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useful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playful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powerful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painful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colourful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051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1205</Words>
  <Application>Microsoft Office PowerPoint</Application>
  <PresentationFormat>Widescreen</PresentationFormat>
  <Paragraphs>299</Paragraphs>
  <Slides>37</Slides>
  <Notes>25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-ful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62</cp:revision>
  <dcterms:created xsi:type="dcterms:W3CDTF">2022-05-31T09:42:07Z</dcterms:created>
  <dcterms:modified xsi:type="dcterms:W3CDTF">2026-06-01T15:59:16Z</dcterms:modified>
</cp:coreProperties>
</file>